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</p:sldMasterIdLst>
  <p:notesMasterIdLst>
    <p:notesMasterId r:id="rId18"/>
  </p:notesMasterIdLst>
  <p:sldIdLst>
    <p:sldId id="266" r:id="rId2"/>
    <p:sldId id="267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8" r:id="rId11"/>
    <p:sldId id="289" r:id="rId12"/>
    <p:sldId id="290" r:id="rId13"/>
    <p:sldId id="294" r:id="rId14"/>
    <p:sldId id="291" r:id="rId15"/>
    <p:sldId id="292" r:id="rId16"/>
    <p:sldId id="293" r:id="rId17"/>
  </p:sldIdLst>
  <p:sldSz cx="9144000" cy="6858000" type="screen4x3"/>
  <p:notesSz cx="6858000" cy="9144000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E28"/>
    <a:srgbClr val="8284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0" autoAdjust="0"/>
    <p:restoredTop sz="94645" autoAdjust="0"/>
  </p:normalViewPr>
  <p:slideViewPr>
    <p:cSldViewPr>
      <p:cViewPr varScale="1">
        <p:scale>
          <a:sx n="111" d="100"/>
          <a:sy n="111" d="100"/>
        </p:scale>
        <p:origin x="-3534" y="-78"/>
      </p:cViewPr>
      <p:guideLst>
        <p:guide orient="horz" pos="276"/>
        <p:guide orient="horz" pos="3929"/>
        <p:guide orient="horz" pos="1500"/>
        <p:guide orient="horz" pos="2746"/>
        <p:guide orient="horz" pos="2659"/>
        <p:guide pos="276"/>
        <p:guide pos="5484"/>
        <p:guide pos="1927"/>
        <p:guide pos="2064"/>
        <p:guide pos="3696"/>
        <p:guide pos="3833"/>
        <p:guide pos="283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256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4818F5-095B-4EDA-BFA2-F45447C28CC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115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48069D89-61CD-471C-B9BB-F8B4C3C6DFE7}" type="slidenum">
              <a:rPr lang="de-DE" altLang="de-DE" sz="1200" smtClean="0"/>
              <a:pPr/>
              <a:t>1</a:t>
            </a:fld>
            <a:endParaRPr lang="de-DE" altLang="de-DE" sz="1200" dirty="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MUL_001_O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404813"/>
            <a:ext cx="36274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liennummernplatzhalter 1"/>
          <p:cNvSpPr txBox="1">
            <a:spLocks/>
          </p:cNvSpPr>
          <p:nvPr userDrawn="1"/>
        </p:nvSpPr>
        <p:spPr>
          <a:xfrm>
            <a:off x="0" y="6453188"/>
            <a:ext cx="684213" cy="40481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 algn="r">
              <a:defRPr/>
            </a:pPr>
            <a:fld id="{67B4C19D-EFA8-4665-BE8B-8F60726785BA}" type="slidenum">
              <a:rPr lang="de-DE" sz="1200" smtClean="0">
                <a:solidFill>
                  <a:srgbClr val="828480"/>
                </a:solidFill>
              </a:rPr>
              <a:pPr algn="r">
                <a:defRPr/>
              </a:pPr>
              <a:t>‹Nr.›</a:t>
            </a:fld>
            <a:endParaRPr lang="de-DE" sz="1200" dirty="0" smtClean="0">
              <a:solidFill>
                <a:srgbClr val="828480"/>
              </a:solidFill>
            </a:endParaRPr>
          </a:p>
        </p:txBody>
      </p:sp>
      <p:sp>
        <p:nvSpPr>
          <p:cNvPr id="6" name="Textplatzhalter 4"/>
          <p:cNvSpPr txBox="1">
            <a:spLocks/>
          </p:cNvSpPr>
          <p:nvPr userDrawn="1"/>
        </p:nvSpPr>
        <p:spPr bwMode="auto">
          <a:xfrm>
            <a:off x="539750" y="6453188"/>
            <a:ext cx="626427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l">
              <a:spcBef>
                <a:spcPct val="100000"/>
              </a:spcBef>
              <a:buClr>
                <a:schemeClr val="accent1"/>
              </a:buClr>
              <a:defRPr/>
            </a:pPr>
            <a:r>
              <a:rPr lang="de-DE" sz="1200" dirty="0" smtClean="0">
                <a:solidFill>
                  <a:srgbClr val="828480"/>
                </a:solidFill>
              </a:rPr>
              <a:t>| XX. Monat 2016 | 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Name des Präsentators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38150" y="981075"/>
            <a:ext cx="6654800" cy="647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38150" y="1579563"/>
            <a:ext cx="6654800" cy="360362"/>
          </a:xfrm>
        </p:spPr>
        <p:txBody>
          <a:bodyPr wrap="none" anchor="b"/>
          <a:lstStyle>
            <a:lvl1pPr marL="0" indent="0">
              <a:buFont typeface="Arial Unicode MS" pitchFamily="34" charset="-128"/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50079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53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438150"/>
            <a:ext cx="2066925" cy="5791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38150" y="438150"/>
            <a:ext cx="6048375" cy="57912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0763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8150" y="438150"/>
            <a:ext cx="6654800" cy="11906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38150" y="2381250"/>
            <a:ext cx="4057650" cy="38481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81250"/>
            <a:ext cx="4057650" cy="38481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97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78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1251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8150" y="2381250"/>
            <a:ext cx="4057650" cy="384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81250"/>
            <a:ext cx="4057650" cy="384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97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37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376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935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700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62494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8150" y="438150"/>
            <a:ext cx="6654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0" y="2381250"/>
            <a:ext cx="82677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pic>
        <p:nvPicPr>
          <p:cNvPr id="1028" name="Picture 12" descr="SMUL_001_O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404813"/>
            <a:ext cx="36274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liennummernplatzhalter 1"/>
          <p:cNvSpPr txBox="1">
            <a:spLocks/>
          </p:cNvSpPr>
          <p:nvPr userDrawn="1"/>
        </p:nvSpPr>
        <p:spPr>
          <a:xfrm>
            <a:off x="0" y="6453188"/>
            <a:ext cx="684213" cy="40481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 algn="r">
              <a:defRPr/>
            </a:pPr>
            <a:fld id="{46890968-1185-419F-B61B-321DFBC07AC2}" type="slidenum">
              <a:rPr lang="de-DE" sz="1200" smtClean="0">
                <a:solidFill>
                  <a:srgbClr val="828480"/>
                </a:solidFill>
              </a:rPr>
              <a:pPr algn="r">
                <a:defRPr/>
              </a:pPr>
              <a:t>‹Nr.›</a:t>
            </a:fld>
            <a:endParaRPr lang="de-DE" sz="1200" dirty="0" smtClean="0">
              <a:solidFill>
                <a:srgbClr val="828480"/>
              </a:solidFill>
            </a:endParaRPr>
          </a:p>
        </p:txBody>
      </p:sp>
      <p:sp>
        <p:nvSpPr>
          <p:cNvPr id="1030" name="Textplatzhalter 4"/>
          <p:cNvSpPr txBox="1">
            <a:spLocks/>
          </p:cNvSpPr>
          <p:nvPr userDrawn="1"/>
        </p:nvSpPr>
        <p:spPr bwMode="auto">
          <a:xfrm>
            <a:off x="539750" y="6453188"/>
            <a:ext cx="81661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l">
              <a:spcBef>
                <a:spcPct val="100000"/>
              </a:spcBef>
              <a:buClr>
                <a:schemeClr val="accent1"/>
              </a:buClr>
              <a:defRPr/>
            </a:pPr>
            <a:r>
              <a:rPr lang="de-DE" sz="1200" dirty="0" smtClean="0">
                <a:solidFill>
                  <a:srgbClr val="828480"/>
                </a:solidFill>
              </a:rPr>
              <a:t>| Umgang mit Klimaextremen – Folgen auf Betriebsebene | 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Beurteilung</a:t>
            </a:r>
            <a:r>
              <a:rPr lang="de-DE" sz="1200" baseline="0" dirty="0" smtClean="0">
                <a:solidFill>
                  <a:schemeClr val="accent1">
                    <a:lumMod val="75000"/>
                  </a:schemeClr>
                </a:solidFill>
              </a:rPr>
              <a:t> der Anpassungen an Extremwetterlagen</a:t>
            </a:r>
            <a:endParaRPr lang="de-DE" sz="1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55600" indent="-355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6713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 sz="2000">
          <a:solidFill>
            <a:schemeClr val="tx1"/>
          </a:solidFill>
          <a:latin typeface="+mn-lt"/>
          <a:ea typeface="+mn-ea"/>
        </a:defRPr>
      </a:lvl2pPr>
      <a:lvl3pPr marL="1435100" indent="-354013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3pPr>
      <a:lvl4pPr marL="1970088" indent="-355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 sz="1700">
          <a:solidFill>
            <a:schemeClr val="tx1"/>
          </a:solidFill>
          <a:latin typeface="+mn-lt"/>
          <a:ea typeface="+mn-ea"/>
        </a:defRPr>
      </a:lvl4pPr>
      <a:lvl5pPr marL="2517775" indent="-3683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 sz="1600">
          <a:solidFill>
            <a:schemeClr val="tx1"/>
          </a:solidFill>
          <a:latin typeface="+mn-lt"/>
          <a:ea typeface="+mn-ea"/>
        </a:defRPr>
      </a:lvl5pPr>
      <a:lvl6pPr marL="2974975" indent="-368300" algn="l" rtl="0" fontAlgn="base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6pPr>
      <a:lvl7pPr marL="3432175" indent="-368300" algn="l" rtl="0" fontAlgn="base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7pPr>
      <a:lvl8pPr marL="3889375" indent="-368300" algn="l" rtl="0" fontAlgn="base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8pPr>
      <a:lvl9pPr marL="4346575" indent="-368300" algn="l" rtl="0" fontAlgn="base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8" descr="Titelgrafik - LfU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" r="1778"/>
          <a:stretch>
            <a:fillRect/>
          </a:stretch>
        </p:blipFill>
        <p:spPr bwMode="auto">
          <a:xfrm>
            <a:off x="0" y="1844675"/>
            <a:ext cx="9148763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3" descr="WelleOb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66"/>
          <a:stretch>
            <a:fillRect/>
          </a:stretch>
        </p:blipFill>
        <p:spPr bwMode="auto">
          <a:xfrm>
            <a:off x="1588" y="0"/>
            <a:ext cx="9144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7" descr="WelleUnt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54"/>
          <a:stretch>
            <a:fillRect/>
          </a:stretch>
        </p:blipFill>
        <p:spPr bwMode="auto">
          <a:xfrm>
            <a:off x="0" y="5229225"/>
            <a:ext cx="9144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de-DE" altLang="de-DE" sz="2200" dirty="0" smtClean="0"/>
              <a:t>Beurteilung der Anpassungen an Extremwetterlagen</a:t>
            </a:r>
          </a:p>
        </p:txBody>
      </p:sp>
      <p:sp>
        <p:nvSpPr>
          <p:cNvPr id="307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438150" y="981075"/>
            <a:ext cx="8455025" cy="647700"/>
          </a:xfrm>
          <a:noFill/>
        </p:spPr>
        <p:txBody>
          <a:bodyPr/>
          <a:lstStyle/>
          <a:p>
            <a:pPr eaLnBrk="1" hangingPunct="1"/>
            <a:r>
              <a:rPr lang="de-DE" altLang="de-DE" sz="2200" dirty="0" smtClean="0"/>
              <a:t>Umgang mit Klimaextremen – Folgen auf Betriebsebene</a:t>
            </a:r>
          </a:p>
        </p:txBody>
      </p:sp>
      <p:pic>
        <p:nvPicPr>
          <p:cNvPr id="3079" name="Picture 27" descr="SMUL_001_O_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404813"/>
            <a:ext cx="36274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Ad-hoc-Hilfen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b="1" dirty="0" smtClean="0"/>
              <a:t>Ausrichtung auf unterschiedliche Risikoebenen </a:t>
            </a:r>
          </a:p>
          <a:p>
            <a:pPr lvl="1"/>
            <a:r>
              <a:rPr lang="de-DE" altLang="de-DE" b="1" dirty="0" smtClean="0"/>
              <a:t>Ad-hoc-Hilfen </a:t>
            </a:r>
            <a:r>
              <a:rPr lang="de-DE" altLang="de-DE" dirty="0" smtClean="0"/>
              <a:t>dienen </a:t>
            </a:r>
            <a:r>
              <a:rPr lang="de-DE" altLang="de-DE" b="1" dirty="0" smtClean="0">
                <a:solidFill>
                  <a:srgbClr val="FF0000"/>
                </a:solidFill>
              </a:rPr>
              <a:t>nach</a:t>
            </a:r>
            <a:r>
              <a:rPr lang="de-DE" altLang="de-DE" b="1" dirty="0" smtClean="0"/>
              <a:t> </a:t>
            </a:r>
            <a:r>
              <a:rPr lang="de-DE" altLang="de-DE" dirty="0" smtClean="0"/>
              <a:t>dem Eintreten vom Ereignis dazu, die Liquidität der Betriebe zu sichern </a:t>
            </a:r>
          </a:p>
          <a:p>
            <a:pPr lvl="2"/>
            <a:r>
              <a:rPr lang="de-DE" altLang="de-DE" dirty="0" smtClean="0"/>
              <a:t>Liquiditätshilfen oder verbilligte Notkredite </a:t>
            </a:r>
          </a:p>
          <a:p>
            <a:pPr lvl="2"/>
            <a:r>
              <a:rPr lang="de-DE" altLang="de-DE" dirty="0" smtClean="0"/>
              <a:t>Entschädigungen </a:t>
            </a:r>
          </a:p>
          <a:p>
            <a:pPr lvl="2"/>
            <a:r>
              <a:rPr lang="de-DE" altLang="de-DE" dirty="0" smtClean="0"/>
              <a:t>Gewährung nur in Extremsituationen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22425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Fazit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smtClean="0"/>
              <a:t>der Klimawandel kann unter Umständen dazu führen, dass eine starke Zunahme der Ertragsvariabilität aufgrund von Extremwetterereignissen zu hohen Kosten führt </a:t>
            </a:r>
          </a:p>
          <a:p>
            <a:r>
              <a:rPr lang="de-DE" altLang="de-DE" dirty="0" smtClean="0"/>
              <a:t>bestimmte Standorte / Kulturen können in Deutschland nicht mehr wettbewerbsfähig sein </a:t>
            </a:r>
          </a:p>
          <a:p>
            <a:r>
              <a:rPr lang="de-DE" altLang="de-DE" dirty="0" smtClean="0"/>
              <a:t>gute Produktionsstandorte sollten gesichert werden und Standorte, an denen bereits heute schon schwierige Bedingungen vorliegen sollten ggf. anderen Nutzungen zugeführt werden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2615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Fazit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smtClean="0"/>
              <a:t>prioritäre Aufgabe des Staates sollte es sein, die Informationslage und –</a:t>
            </a:r>
            <a:r>
              <a:rPr lang="de-DE" altLang="de-DE" dirty="0" smtClean="0"/>
              <a:t>verbreitung</a:t>
            </a:r>
            <a:r>
              <a:rPr lang="de-DE" altLang="de-DE" dirty="0" smtClean="0"/>
              <a:t> zur Relevanz (Häufigkeit und Schadenshöhe) und zukünftigen Entwicklung agrarrelevanter Extremwetterlagen sowie den Möglichkeiten und Kosten von betrieblichen Anpassungsmöglichkeiten weiter zu verbessern</a:t>
            </a:r>
          </a:p>
          <a:p>
            <a:r>
              <a:rPr lang="de-DE" altLang="de-DE" dirty="0" smtClean="0"/>
              <a:t>Ad-hoc-Hilfen bleiben ein wichtigen Instrument staatlichen Handelns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05162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Fazit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smtClean="0"/>
              <a:t>in Deutschland wird staatliche Unterstützung für den Umgang mit Wetterextremen derzeit v.a. über … gewährt </a:t>
            </a:r>
          </a:p>
          <a:p>
            <a:pPr lvl="1"/>
            <a:r>
              <a:rPr lang="de-DE" altLang="de-DE" dirty="0" smtClean="0"/>
              <a:t>einen stark ermäßigten Steuersatz für Versicherungen gegen ausgewählte Wetterrisiken</a:t>
            </a:r>
          </a:p>
          <a:p>
            <a:pPr lvl="1"/>
            <a:r>
              <a:rPr lang="de-DE" altLang="de-DE" dirty="0" smtClean="0"/>
              <a:t>durch Förderung von betrieblichen (z. B. Investition in Hagelnetze) und überbetrieblichen (z. B. Hochwasserschutz) präventiven Maßnahmen </a:t>
            </a:r>
          </a:p>
          <a:p>
            <a:pPr lvl="1"/>
            <a:r>
              <a:rPr lang="de-DE" altLang="de-DE" dirty="0" smtClean="0"/>
              <a:t>Katastrophenhilfen in Form von Ausgleichzahlungen 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1729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Schlussfolgerungen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67700" cy="3848100"/>
          </a:xfrm>
        </p:spPr>
        <p:txBody>
          <a:bodyPr/>
          <a:lstStyle/>
          <a:p>
            <a:r>
              <a:rPr lang="de-DE" altLang="de-DE" dirty="0" smtClean="0"/>
              <a:t>bezüglich der meisten agrarrelevanten Extremwetterlagen konnten in der Vergangenheit keine wesentlichen Veränderungen erkannt werden</a:t>
            </a:r>
          </a:p>
          <a:p>
            <a:pPr lvl="1"/>
            <a:r>
              <a:rPr lang="de-DE" altLang="de-DE" u="sng" dirty="0" smtClean="0"/>
              <a:t>Ausnahme:</a:t>
            </a:r>
            <a:r>
              <a:rPr lang="de-DE" altLang="de-DE" dirty="0" smtClean="0"/>
              <a:t> zunehmende Frühjahrstrockenheit in März und April; signifikante Zunahme der Hitzetage</a:t>
            </a:r>
          </a:p>
          <a:p>
            <a:r>
              <a:rPr lang="de-DE" altLang="de-DE" dirty="0" smtClean="0"/>
              <a:t>für die Zukunft wird für die meisten Wetterextremlagen ein Rückgang der Frostereignisse erwartet </a:t>
            </a:r>
          </a:p>
          <a:p>
            <a:pPr lvl="1"/>
            <a:r>
              <a:rPr lang="de-DE" altLang="de-DE" dirty="0" smtClean="0"/>
              <a:t>Auswirkungen des Temperaturanstieges auf das Risiko von Kahl- &amp; Spätfrost ist unklar </a:t>
            </a:r>
          </a:p>
          <a:p>
            <a:pPr lvl="1"/>
            <a:r>
              <a:rPr lang="de-DE" altLang="de-DE" dirty="0" smtClean="0"/>
              <a:t>fällt durch höhere Wintertemperaturen weniger Schnee, kann es Kälteeinbrüchen eher zu Kahlfrösten kommen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17957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Schlussfolgerungen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67700" cy="3848100"/>
          </a:xfrm>
        </p:spPr>
        <p:txBody>
          <a:bodyPr/>
          <a:lstStyle/>
          <a:p>
            <a:r>
              <a:rPr lang="de-DE" altLang="de-DE" dirty="0" smtClean="0"/>
              <a:t>infolge eines früheren Vegetationsbeginns erfolgt die Blüte früher, so dass die Gefahr für Spätfrost auch zunehmen kann </a:t>
            </a:r>
          </a:p>
          <a:p>
            <a:r>
              <a:rPr lang="de-DE" altLang="de-DE" dirty="0" smtClean="0"/>
              <a:t>Datenbasis ist für regional / lokal auftretende Extremwetterereignisse (Hagel) oft nicht vorhanden bzw. nur eingeschränkt repräsentativ </a:t>
            </a:r>
          </a:p>
          <a:p>
            <a:r>
              <a:rPr lang="de-DE" altLang="de-DE" dirty="0" smtClean="0"/>
              <a:t>Auswirkungen von Extremwetterereignissen auf Schaderregerauftreten und Schadwirkung sind bisher zu wenig aussagekräftig → es besteht Forschungsbedarf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02929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Schlussfolgerungen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67700" cy="3848100"/>
          </a:xfrm>
        </p:spPr>
        <p:txBody>
          <a:bodyPr/>
          <a:lstStyle/>
          <a:p>
            <a:r>
              <a:rPr lang="de-DE" altLang="de-DE" dirty="0" smtClean="0"/>
              <a:t>Wasserknappheit ist in </a:t>
            </a:r>
            <a:r>
              <a:rPr lang="de-DE" altLang="de-DE" dirty="0"/>
              <a:t>D</a:t>
            </a:r>
            <a:r>
              <a:rPr lang="de-DE" altLang="de-DE" dirty="0" smtClean="0"/>
              <a:t>eutschland auf nationaler Ebene derzeit nicht gegeben</a:t>
            </a:r>
          </a:p>
          <a:p>
            <a:r>
              <a:rPr lang="de-DE" altLang="de-DE" dirty="0" smtClean="0"/>
              <a:t>Niederschlagsverteilung, klimatische Wasserbilanz, </a:t>
            </a:r>
            <a:r>
              <a:rPr lang="de-DE" altLang="de-DE" dirty="0" smtClean="0"/>
              <a:t>nutzbare Feldkapazität (</a:t>
            </a:r>
            <a:r>
              <a:rPr lang="de-DE" altLang="de-DE" dirty="0" err="1" smtClean="0"/>
              <a:t>nFK</a:t>
            </a:r>
            <a:r>
              <a:rPr lang="de-DE" altLang="de-DE" smtClean="0"/>
              <a:t>) </a:t>
            </a:r>
            <a:r>
              <a:rPr lang="de-DE" altLang="de-DE" dirty="0" smtClean="0"/>
              <a:t>zeigen in Deutschland große regionale Unterschiede für die Vegetationsperiode(n) </a:t>
            </a:r>
          </a:p>
          <a:p>
            <a:pPr lvl="1"/>
            <a:r>
              <a:rPr lang="de-DE" altLang="de-DE" dirty="0" smtClean="0"/>
              <a:t>in Nordostdeutschland fällt die klimatische Wasserbilanz negativ aus → Wirtschaftlichkeit kann durch die Bewässerung unterstützt/verbessert werden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14094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Inhalt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smtClean="0"/>
              <a:t>Instrumente für </a:t>
            </a:r>
            <a:r>
              <a:rPr lang="de-DE" altLang="de-DE" dirty="0" smtClean="0"/>
              <a:t>Staatliches </a:t>
            </a:r>
            <a:r>
              <a:rPr lang="de-DE" altLang="de-DE" dirty="0" smtClean="0"/>
              <a:t>Handeln im Extremwetterrisiko-management </a:t>
            </a:r>
          </a:p>
          <a:p>
            <a:r>
              <a:rPr lang="de-DE" altLang="de-DE" dirty="0" smtClean="0"/>
              <a:t>Ad-hoc-Hilfen</a:t>
            </a:r>
          </a:p>
          <a:p>
            <a:r>
              <a:rPr lang="de-DE" altLang="de-DE" dirty="0" smtClean="0"/>
              <a:t>Fazit</a:t>
            </a:r>
          </a:p>
          <a:p>
            <a:r>
              <a:rPr lang="de-DE" altLang="de-DE" dirty="0" smtClean="0"/>
              <a:t>Schlussfolgerungen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Instrumente für </a:t>
            </a:r>
            <a:r>
              <a:rPr lang="de-DE" altLang="de-DE" dirty="0" smtClean="0"/>
              <a:t>Staatliches </a:t>
            </a:r>
            <a:r>
              <a:rPr lang="de-DE" altLang="de-DE" dirty="0" smtClean="0"/>
              <a:t>Handeln im Extremwetterrisikomanagement 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smtClean="0"/>
              <a:t>Staatliches </a:t>
            </a:r>
            <a:r>
              <a:rPr lang="de-DE" altLang="de-DE" dirty="0" smtClean="0"/>
              <a:t>Handeln sollte sich auf die Korrektur von durch Marktversagen hervorgerufenen Problemen beschränken </a:t>
            </a:r>
          </a:p>
          <a:p>
            <a:r>
              <a:rPr lang="de-DE" altLang="de-DE" b="1" dirty="0" smtClean="0"/>
              <a:t>potenzielle Gründe </a:t>
            </a:r>
            <a:r>
              <a:rPr lang="de-DE" altLang="de-DE" dirty="0" smtClean="0"/>
              <a:t>für Marktversagen sind z. B. …</a:t>
            </a:r>
          </a:p>
          <a:p>
            <a:pPr lvl="1"/>
            <a:r>
              <a:rPr lang="de-DE" altLang="de-DE" u="sng" dirty="0" smtClean="0"/>
              <a:t>Informationsdefizite der Landwirte:</a:t>
            </a:r>
            <a:r>
              <a:rPr lang="de-DE" altLang="de-DE" dirty="0" smtClean="0"/>
              <a:t> Risikomanagement stellt ein komplexes Entscheidungssystem dar</a:t>
            </a:r>
          </a:p>
          <a:p>
            <a:pPr lvl="2"/>
            <a:r>
              <a:rPr lang="de-DE" altLang="de-DE" dirty="0" smtClean="0"/>
              <a:t>es stehen eine Vielzahl von Anpassungs- &amp; Vorsorgeoptionen zur Verfügung, die sich in ihrer Wirkung häufig gegenseitig beeinflussen </a:t>
            </a:r>
          </a:p>
          <a:p>
            <a:pPr lvl="3"/>
            <a:r>
              <a:rPr lang="de-DE" altLang="de-DE" dirty="0" smtClean="0"/>
              <a:t>Informationssuche ist für den einzelnen Landwirt ziemlich teuer (z. B. Eignung neuer technischer Verfahren)</a:t>
            </a:r>
          </a:p>
          <a:p>
            <a:pPr lvl="3"/>
            <a:r>
              <a:rPr lang="de-DE" altLang="de-DE" dirty="0" smtClean="0"/>
              <a:t>Wirkungen von Risikomanagementinstrumenten sind</a:t>
            </a:r>
            <a:br>
              <a:rPr lang="de-DE" altLang="de-DE" dirty="0" smtClean="0"/>
            </a:br>
            <a:r>
              <a:rPr lang="de-DE" altLang="de-DE" dirty="0" smtClean="0"/>
              <a:t>schwer einzuschätzen (z. B. Versicherungstypen)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7542577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90087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Instrumente für staatliches Handeln im Extremwetterrisikomanagement 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smtClean="0"/>
              <a:t>staatliches Handeln sollte sich auf die Korrektur von durch Marktversagen hervorgerufenen Problemen beschränken </a:t>
            </a:r>
          </a:p>
          <a:p>
            <a:r>
              <a:rPr lang="de-DE" altLang="de-DE" b="1" dirty="0" smtClean="0"/>
              <a:t>potenzielle Gründe </a:t>
            </a:r>
            <a:r>
              <a:rPr lang="de-DE" altLang="de-DE" dirty="0" smtClean="0"/>
              <a:t>für Marktversagen sind z. B. …</a:t>
            </a:r>
          </a:p>
          <a:p>
            <a:pPr lvl="1"/>
            <a:r>
              <a:rPr lang="de-DE" altLang="de-DE" u="sng" dirty="0" smtClean="0"/>
              <a:t>Systemische Risiken:</a:t>
            </a:r>
            <a:r>
              <a:rPr lang="de-DE" altLang="de-DE" dirty="0" smtClean="0"/>
              <a:t> treten Einzelrisiken nicht unabhängig voneinander sondern gleichzeitig bei sehr vielen Marktteilnehmern auf, dann funktioniert für die Versicherungen der wichtige „</a:t>
            </a:r>
            <a:r>
              <a:rPr lang="de-DE" altLang="de-DE" i="1" dirty="0" smtClean="0"/>
              <a:t>Ausgleich im Kollektiv</a:t>
            </a:r>
            <a:r>
              <a:rPr lang="de-DE" altLang="de-DE" dirty="0" smtClean="0"/>
              <a:t>“ nicht mehr</a:t>
            </a:r>
          </a:p>
          <a:p>
            <a:pPr lvl="2"/>
            <a:r>
              <a:rPr lang="de-DE" altLang="de-DE" dirty="0" smtClean="0"/>
              <a:t>z. B. großflächige Trockenheit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236296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9079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Instrumente für staatliches Handeln im Extremwetterrisikomanagement 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smtClean="0"/>
              <a:t>staatliches Handeln sollte sich auf die Korrektur von durch Marktversagen hervorgerufenen Problemen beschränken </a:t>
            </a:r>
          </a:p>
          <a:p>
            <a:r>
              <a:rPr lang="de-DE" altLang="de-DE" b="1" dirty="0" smtClean="0"/>
              <a:t>potenzielle Gründe </a:t>
            </a:r>
            <a:r>
              <a:rPr lang="de-DE" altLang="de-DE" dirty="0" smtClean="0"/>
              <a:t>für Marktversagen sind z. B. …</a:t>
            </a:r>
          </a:p>
          <a:p>
            <a:pPr lvl="1"/>
            <a:r>
              <a:rPr lang="de-DE" altLang="de-DE" u="sng" dirty="0" smtClean="0"/>
              <a:t>Echte Unsicherheit:</a:t>
            </a:r>
            <a:r>
              <a:rPr lang="de-DE" altLang="de-DE" dirty="0" smtClean="0"/>
              <a:t> treten auf, wenn die Eintrittswahrscheinlichkeit und/oder der Schadensumfang nicht bekannt sind</a:t>
            </a:r>
          </a:p>
          <a:p>
            <a:pPr lvl="2"/>
            <a:r>
              <a:rPr lang="de-DE" altLang="de-DE" dirty="0" smtClean="0"/>
              <a:t>z. B. das Auftreten von Extremwettereignissen vor dem Hintergrund des </a:t>
            </a:r>
            <a:r>
              <a:rPr lang="de-DE" altLang="de-DE" dirty="0"/>
              <a:t>K</a:t>
            </a:r>
            <a:r>
              <a:rPr lang="de-DE" altLang="de-DE" dirty="0" smtClean="0"/>
              <a:t>limawandels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164288" y="5661248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60726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Instrumente für staatliches Handeln im Extremwetterrisikomanagement 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 smtClean="0"/>
              <a:t>staatliches Handeln sollte sich auf die Korrektur von durch Marktversagen hervorgerufenen Problemen beschränken </a:t>
            </a:r>
          </a:p>
          <a:p>
            <a:r>
              <a:rPr lang="de-DE" altLang="de-DE" b="1" dirty="0" smtClean="0"/>
              <a:t>potenzielle Gründe </a:t>
            </a:r>
            <a:r>
              <a:rPr lang="de-DE" altLang="de-DE" dirty="0" smtClean="0"/>
              <a:t>für Marktversagen sind z. B. …</a:t>
            </a:r>
          </a:p>
          <a:p>
            <a:pPr lvl="1"/>
            <a:r>
              <a:rPr lang="de-DE" altLang="de-DE" u="sng" dirty="0" smtClean="0"/>
              <a:t>Verzerrungen auf landwirtschaftlichen Märkten durch andere staatliche Eingriffe:</a:t>
            </a:r>
          </a:p>
          <a:p>
            <a:pPr lvl="2"/>
            <a:r>
              <a:rPr lang="de-DE" altLang="de-DE" dirty="0" smtClean="0"/>
              <a:t>politikbedingte Verzerrungen auf Märkten für landwirtschaftliche Produkte (z. B. Preisstützungen)</a:t>
            </a:r>
          </a:p>
          <a:p>
            <a:pPr lvl="2"/>
            <a:r>
              <a:rPr lang="de-DE" altLang="de-DE" dirty="0" smtClean="0"/>
              <a:t>Interventionen auf Versicherungsmärkten in anderen Ländern (z. B. Subventionierung von Extremwetter- oder Ertragsversicherungen in anderen </a:t>
            </a:r>
            <a:r>
              <a:rPr lang="de-DE" altLang="de-DE" dirty="0" smtClean="0"/>
              <a:t>EU-Mitgliedsstaaten)</a:t>
            </a:r>
            <a:endParaRPr lang="de-DE" altLang="de-DE" dirty="0" smtClean="0"/>
          </a:p>
          <a:p>
            <a:pPr lvl="2"/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37385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Instrumente für staatliches Handeln im Extremwetterrisikomanagement 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b="1" dirty="0" smtClean="0"/>
              <a:t>Informationsunterstützung:</a:t>
            </a:r>
          </a:p>
          <a:p>
            <a:pPr lvl="1"/>
            <a:r>
              <a:rPr lang="de-DE" altLang="de-DE" dirty="0" smtClean="0"/>
              <a:t>Weiterentwicklung und Zuverlässigkeit von Wettervorhersagen, insbesondere regionaler extremer Wetterereignisse</a:t>
            </a:r>
          </a:p>
          <a:p>
            <a:pPr lvl="1"/>
            <a:r>
              <a:rPr lang="de-DE" altLang="de-DE" dirty="0" smtClean="0"/>
              <a:t>Bereitstellung regional differenzierter Wetterinformationen </a:t>
            </a:r>
          </a:p>
          <a:p>
            <a:pPr lvl="1"/>
            <a:r>
              <a:rPr lang="de-DE" altLang="de-DE" dirty="0" smtClean="0"/>
              <a:t>die Wirkungen von Hitzestress und Trockenheit sowie deren Kombination bedarf weiterer Forschungsanstrengungen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26782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Instrumente für staatliches Handeln im Extremwetterrisikomanagement 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b="1" dirty="0" smtClean="0"/>
              <a:t>Steuerliche Förderung einer Risikoausgleichsrücklage:</a:t>
            </a:r>
          </a:p>
          <a:p>
            <a:pPr lvl="1"/>
            <a:r>
              <a:rPr lang="de-DE" altLang="de-DE" dirty="0" smtClean="0"/>
              <a:t>für einen erheblichen Teil der Betriebe besteht kein erhöhter Anreiz zur Bildung einer Rücklage</a:t>
            </a:r>
          </a:p>
          <a:p>
            <a:pPr lvl="2"/>
            <a:r>
              <a:rPr lang="de-DE" altLang="de-DE" dirty="0" smtClean="0"/>
              <a:t>für juristische Personen fällt die Anreizwirkung aufgrund des Steuersystems gering aus</a:t>
            </a:r>
          </a:p>
          <a:p>
            <a:pPr lvl="2"/>
            <a:r>
              <a:rPr lang="de-DE" altLang="de-DE" dirty="0" smtClean="0"/>
              <a:t>es werden tendenziell eher Betriebe gefördert, die aus eigener Kraft in der Lage sind Extremwetterereignisse aufzufangen (Anreiz für diese Betriebe ist wegen der erhöhten Steuerbelastung höher)</a:t>
            </a:r>
          </a:p>
          <a:p>
            <a:pPr lvl="2"/>
            <a:r>
              <a:rPr lang="de-DE" altLang="de-DE" dirty="0" smtClean="0"/>
              <a:t>Veredlungsbetriebe profitieren → Einkommensschwankungen sind hier v.a. auf Marktpreisschwankungen und weniger auf Extremwetterereignisse zurückzuführen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788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Instrumente für staatliches Handeln im Extremwetterrisikomanagement </a:t>
            </a:r>
          </a:p>
        </p:txBody>
      </p:sp>
      <p:sp>
        <p:nvSpPr>
          <p:cNvPr id="409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b="1" dirty="0" smtClean="0"/>
              <a:t>Steuerliche Förderung einer Risikoausgleichsrücklage:</a:t>
            </a:r>
          </a:p>
          <a:p>
            <a:pPr lvl="1"/>
            <a:r>
              <a:rPr lang="de-DE" altLang="de-DE" dirty="0" smtClean="0"/>
              <a:t>die Risikoausgleichsrücklage soll innerbetriebliches Risikomanagement stärken </a:t>
            </a:r>
          </a:p>
          <a:p>
            <a:pPr lvl="1"/>
            <a:r>
              <a:rPr lang="de-DE" altLang="de-DE" dirty="0" smtClean="0"/>
              <a:t>für </a:t>
            </a:r>
            <a:r>
              <a:rPr lang="de-DE" altLang="de-DE" dirty="0"/>
              <a:t>E</a:t>
            </a:r>
            <a:r>
              <a:rPr lang="de-DE" altLang="de-DE" dirty="0" smtClean="0"/>
              <a:t>reignisse mit existenzgefährdendem Schadenspotenzial, sind Versicherungslösungen i.d.R. eine effiziente Lösung </a:t>
            </a:r>
            <a:endParaRPr lang="de-DE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308304" y="5733256"/>
            <a:ext cx="1584176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altLang="de-DE" sz="1000" dirty="0" smtClean="0"/>
              <a:t>Thünen</a:t>
            </a:r>
            <a:r>
              <a:rPr lang="de-DE" altLang="de-DE" sz="1000" dirty="0" smtClean="0"/>
              <a:t> Report 30 (2015) Johann Heinrich von </a:t>
            </a:r>
            <a:r>
              <a:rPr lang="de-DE" altLang="de-DE" sz="1000" dirty="0" smtClean="0"/>
              <a:t>Thünen</a:t>
            </a:r>
            <a:r>
              <a:rPr lang="de-DE" altLang="de-DE" sz="1000" dirty="0" smtClean="0"/>
              <a:t>-Institut (Hrsg.)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19642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Folienmaster">
  <a:themeElements>
    <a:clrScheme name="_LfULG-Farbschema">
      <a:dk1>
        <a:srgbClr val="333333"/>
      </a:dk1>
      <a:lt1>
        <a:srgbClr val="FFFFFF"/>
      </a:lt1>
      <a:dk2>
        <a:srgbClr val="000000"/>
      </a:dk2>
      <a:lt2>
        <a:srgbClr val="747678"/>
      </a:lt2>
      <a:accent1>
        <a:srgbClr val="008444"/>
      </a:accent1>
      <a:accent2>
        <a:srgbClr val="006751"/>
      </a:accent2>
      <a:accent3>
        <a:srgbClr val="FFFFFF"/>
      </a:accent3>
      <a:accent4>
        <a:srgbClr val="2A2A2A"/>
      </a:accent4>
      <a:accent5>
        <a:srgbClr val="AAC2B0"/>
      </a:accent5>
      <a:accent6>
        <a:srgbClr val="005D49"/>
      </a:accent6>
      <a:hlink>
        <a:srgbClr val="339966"/>
      </a:hlink>
      <a:folHlink>
        <a:srgbClr val="ABACAE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2_Folienmaster 1">
        <a:dk1>
          <a:srgbClr val="333333"/>
        </a:dk1>
        <a:lt1>
          <a:srgbClr val="FFFFFF"/>
        </a:lt1>
        <a:dk2>
          <a:srgbClr val="000000"/>
        </a:dk2>
        <a:lt2>
          <a:srgbClr val="747678"/>
        </a:lt2>
        <a:accent1>
          <a:srgbClr val="008444"/>
        </a:accent1>
        <a:accent2>
          <a:srgbClr val="006751"/>
        </a:accent2>
        <a:accent3>
          <a:srgbClr val="FFFFFF"/>
        </a:accent3>
        <a:accent4>
          <a:srgbClr val="2A2A2A"/>
        </a:accent4>
        <a:accent5>
          <a:srgbClr val="AAC2B0"/>
        </a:accent5>
        <a:accent6>
          <a:srgbClr val="005D49"/>
        </a:accent6>
        <a:hlink>
          <a:srgbClr val="FFDC00"/>
        </a:hlink>
        <a:folHlink>
          <a:srgbClr val="C9CAC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2">
        <a:dk1>
          <a:srgbClr val="69BE28"/>
        </a:dk1>
        <a:lt1>
          <a:srgbClr val="FFFFFF"/>
        </a:lt1>
        <a:dk2>
          <a:srgbClr val="DD4814"/>
        </a:dk2>
        <a:lt2>
          <a:srgbClr val="981E32"/>
        </a:lt2>
        <a:accent1>
          <a:srgbClr val="FF7900"/>
        </a:accent1>
        <a:accent2>
          <a:srgbClr val="F8DE6E"/>
        </a:accent2>
        <a:accent3>
          <a:srgbClr val="FFFFFF"/>
        </a:accent3>
        <a:accent4>
          <a:srgbClr val="59A221"/>
        </a:accent4>
        <a:accent5>
          <a:srgbClr val="FFBEAA"/>
        </a:accent5>
        <a:accent6>
          <a:srgbClr val="E1C963"/>
        </a:accent6>
        <a:hlink>
          <a:srgbClr val="002664"/>
        </a:hlink>
        <a:folHlink>
          <a:srgbClr val="9B9B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975</Words>
  <Application>Microsoft Office PowerPoint</Application>
  <PresentationFormat>Bildschirmpräsentation (4:3)</PresentationFormat>
  <Paragraphs>92</Paragraphs>
  <Slides>16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2_Folienmaster</vt:lpstr>
      <vt:lpstr>Umgang mit Klimaextremen – Folgen auf Betriebsebene</vt:lpstr>
      <vt:lpstr>Inhalt</vt:lpstr>
      <vt:lpstr>Instrumente für Staatliches Handeln im Extremwetterrisikomanagement </vt:lpstr>
      <vt:lpstr>Instrumente für staatliches Handeln im Extremwetterrisikomanagement </vt:lpstr>
      <vt:lpstr>Instrumente für staatliches Handeln im Extremwetterrisikomanagement </vt:lpstr>
      <vt:lpstr>Instrumente für staatliches Handeln im Extremwetterrisikomanagement </vt:lpstr>
      <vt:lpstr>Instrumente für staatliches Handeln im Extremwetterrisikomanagement </vt:lpstr>
      <vt:lpstr>Instrumente für staatliches Handeln im Extremwetterrisikomanagement </vt:lpstr>
      <vt:lpstr>Instrumente für staatliches Handeln im Extremwetterrisikomanagement </vt:lpstr>
      <vt:lpstr>Ad-hoc-Hilfen</vt:lpstr>
      <vt:lpstr>Fazit</vt:lpstr>
      <vt:lpstr>Fazit</vt:lpstr>
      <vt:lpstr>Fazit</vt:lpstr>
      <vt:lpstr>Schlussfolgerungen</vt:lpstr>
      <vt:lpstr>Schlussfolgerungen</vt:lpstr>
      <vt:lpstr>Schlussfolgerungen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Ohne Zweitlogo: Titel der Präsentation Arial 26</dc:title>
  <dc:creator>Müller, Tino - LfULG</dc:creator>
  <cp:lastModifiedBy>Müller, Tino - LfULG</cp:lastModifiedBy>
  <cp:revision>89</cp:revision>
  <dcterms:created xsi:type="dcterms:W3CDTF">2009-07-20T07:10:19Z</dcterms:created>
  <dcterms:modified xsi:type="dcterms:W3CDTF">2018-05-02T05:05:47Z</dcterms:modified>
</cp:coreProperties>
</file>